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56" r:id="rId2"/>
    <p:sldId id="270" r:id="rId3"/>
    <p:sldId id="271" r:id="rId4"/>
    <p:sldId id="268" r:id="rId5"/>
    <p:sldId id="259" r:id="rId6"/>
    <p:sldId id="269" r:id="rId7"/>
    <p:sldId id="262" r:id="rId8"/>
    <p:sldId id="263" r:id="rId9"/>
    <p:sldId id="273" r:id="rId10"/>
    <p:sldId id="274" r:id="rId11"/>
    <p:sldId id="275" r:id="rId12"/>
    <p:sldId id="272" r:id="rId13"/>
    <p:sldId id="276" r:id="rId14"/>
    <p:sldId id="277" r:id="rId15"/>
    <p:sldId id="278" r:id="rId16"/>
    <p:sldId id="279" r:id="rId17"/>
    <p:sldId id="280" r:id="rId18"/>
    <p:sldId id="282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CE"/>
    <a:srgbClr val="ED9411"/>
    <a:srgbClr val="E38145"/>
    <a:srgbClr val="FF4747"/>
    <a:srgbClr val="E48C56"/>
    <a:srgbClr val="7A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3" autoAdjust="0"/>
  </p:normalViewPr>
  <p:slideViewPr>
    <p:cSldViewPr snapToGrid="0" snapToObjects="1">
      <p:cViewPr varScale="1">
        <p:scale>
          <a:sx n="122" d="100"/>
          <a:sy n="122" d="100"/>
        </p:scale>
        <p:origin x="1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53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90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2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7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sites/default/files/2023-11/2024-Erasmus%2BProgramme-Guide_EN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ebgate.ec.europa.eu/app-forms/af-ui-opportunities/#/erasmus-pl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c.europa.eu/programmes/erasmus-plus/resources/documents/erasmus-quality-standards-mobility-projects-vet-adults-schools_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.europa.eu/programmes/erasmus-plus/projects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ilgi@ua.gov.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/imag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7943" y="123583"/>
            <a:ext cx="1716625" cy="171662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21021" y="2292566"/>
            <a:ext cx="81504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</a:rPr>
              <a:t>ADIYAMAN UNİVERSİTESİ</a:t>
            </a:r>
          </a:p>
          <a:p>
            <a:pPr algn="ctr"/>
            <a:r>
              <a:rPr lang="tr-TR" sz="2800" b="1" dirty="0">
                <a:solidFill>
                  <a:srgbClr val="002060"/>
                </a:solidFill>
              </a:rPr>
              <a:t>ERASMUS+ KA2 PROJELERİ BİLGİLENDİRME TOPLANTISI</a:t>
            </a:r>
          </a:p>
          <a:p>
            <a:pPr algn="ctr"/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7 Aralık 2023</a:t>
            </a:r>
          </a:p>
        </p:txBody>
      </p:sp>
      <p:pic>
        <p:nvPicPr>
          <p:cNvPr id="1026" name="Picture 2" descr="Erasmus">
            <a:extLst>
              <a:ext uri="{FF2B5EF4-FFF2-40B4-BE49-F238E27FC236}">
                <a16:creationId xmlns:a16="http://schemas.microsoft.com/office/drawing/2014/main" id="{0FE84DB5-B487-13B5-2D8F-ACDBB21CC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5789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lusal Ajans">
            <a:extLst>
              <a:ext uri="{FF2B5EF4-FFF2-40B4-BE49-F238E27FC236}">
                <a16:creationId xmlns:a16="http://schemas.microsoft.com/office/drawing/2014/main" id="{40B2E1DA-8D25-6D09-2CE8-7E40F693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5491" y="263759"/>
            <a:ext cx="664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cap="none" dirty="0">
                <a:ln>
                  <a:noFill/>
                </a:ln>
                <a:solidFill>
                  <a:srgbClr val="002060"/>
                </a:solidFill>
                <a:latin typeface="Calibri"/>
                <a:cs typeface="Arial"/>
              </a:rPr>
              <a:t>KA2 PROJE TÜRLERİ</a:t>
            </a:r>
            <a:endParaRPr lang="tr-T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00319E2-C14C-8DEF-71E8-AE1C7738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8" y="788762"/>
            <a:ext cx="7112772" cy="1344377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 Ölçekli Ortaklıklar (KA210): </a:t>
            </a:r>
            <a:r>
              <a:rPr lang="tr-T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tr-T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projelerine ulaşması zor olan küçük, hiç tecrübesi olmayan veya az tecrübeli kurumlar için genişlemeyi amaçlamaktadır. Çeşitli kurumların ortaklığından oluşur.</a:t>
            </a: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BCA111F-103E-E4D2-A608-6AF71452F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01" y="2146034"/>
            <a:ext cx="6748857" cy="512108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7C558C0-0CDB-5DA1-B3C2-D7180FFB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" y="2740458"/>
            <a:ext cx="6748857" cy="51210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394F613-EF28-7BC1-34E7-BAD89447A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90" y="3363285"/>
            <a:ext cx="6826347" cy="51210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7E2E0C5-E305-A998-7D14-1FCA63D8D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0" y="3908770"/>
            <a:ext cx="6748856" cy="62646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A5DA417-C822-D5C1-D140-C003D8E95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33" y="4541508"/>
            <a:ext cx="6748857" cy="512108"/>
          </a:xfrm>
          <a:prstGeom prst="rect">
            <a:avLst/>
          </a:prstGeom>
        </p:spPr>
      </p:pic>
      <p:pic>
        <p:nvPicPr>
          <p:cNvPr id="9" name="Picture 1" descr="media/image1.png">
            <a:extLst>
              <a:ext uri="{FF2B5EF4-FFF2-40B4-BE49-F238E27FC236}">
                <a16:creationId xmlns:a16="http://schemas.microsoft.com/office/drawing/2014/main" id="{E90B46FB-4483-AA50-A4F1-EF1C3E1AF2C6}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912477" y="28954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0" name="Picture 2" descr="Erasmus">
            <a:extLst>
              <a:ext uri="{FF2B5EF4-FFF2-40B4-BE49-F238E27FC236}">
                <a16:creationId xmlns:a16="http://schemas.microsoft.com/office/drawing/2014/main" id="{65A34D06-47E7-3619-69AD-B0632005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lusal Ajans">
            <a:extLst>
              <a:ext uri="{FF2B5EF4-FFF2-40B4-BE49-F238E27FC236}">
                <a16:creationId xmlns:a16="http://schemas.microsoft.com/office/drawing/2014/main" id="{E86379C5-A111-A4D9-B85F-041AD19F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D01D3E1C-1536-1344-D154-66D60074453A}"/>
              </a:ext>
            </a:extLst>
          </p:cNvPr>
          <p:cNvSpPr txBox="1"/>
          <p:nvPr/>
        </p:nvSpPr>
        <p:spPr>
          <a:xfrm>
            <a:off x="2713018" y="5039477"/>
            <a:ext cx="223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Bütçe</a:t>
            </a:r>
          </a:p>
          <a:p>
            <a:r>
              <a:rPr lang="tr-TR" dirty="0">
                <a:solidFill>
                  <a:srgbClr val="C00000"/>
                </a:solidFill>
              </a:rPr>
              <a:t>30.000- 60.000 Avro</a:t>
            </a:r>
          </a:p>
        </p:txBody>
      </p:sp>
    </p:spTree>
    <p:extLst>
      <p:ext uri="{BB962C8B-B14F-4D97-AF65-F5344CB8AC3E}">
        <p14:creationId xmlns:p14="http://schemas.microsoft.com/office/powerpoint/2010/main" val="59327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5491" y="-226901"/>
            <a:ext cx="6646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b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3200" b="1" dirty="0">
                <a:solidFill>
                  <a:srgbClr val="002060"/>
                </a:solidFill>
              </a:rPr>
              <a:t>KA220 İŞBİRLİĞİ ORTAKLIĞI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00319E2-C14C-8DEF-71E8-AE1C7738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8" y="788762"/>
            <a:ext cx="7112772" cy="4539983"/>
          </a:xfrm>
        </p:spPr>
        <p:txBody>
          <a:bodyPr>
            <a:normAutofit fontScale="85000" lnSpcReduction="10000"/>
          </a:bodyPr>
          <a:lstStyle/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Kurum ve kuruluşların çalışmalarında, faaliyetlerinde ve uygulamalarında kaliteyi artırmak, doğal olarak sadece bir sektöre dahil olmayan yeni kurumların uluslararası ve sektörler arası çalışmasını içerir.</a:t>
            </a:r>
          </a:p>
          <a:p>
            <a:pPr algn="just"/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Minimum 3 farklı program ülkesinden  3 ortak yer almalıdır. 10 kuruma kadar yönetim bütçesi verilmektedir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 süresi 12-36 aydır.</a:t>
            </a:r>
          </a:p>
          <a:p>
            <a:pPr algn="just"/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sv-SE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Ortaklığın</a:t>
            </a:r>
            <a:r>
              <a:rPr lang="sv-SE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yapısı</a:t>
            </a:r>
            <a:r>
              <a:rPr lang="sv-SE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farklı</a:t>
            </a:r>
            <a:r>
              <a:rPr lang="sv-SE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türden</a:t>
            </a:r>
            <a:r>
              <a:rPr lang="sv-SE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kurumlardan</a:t>
            </a:r>
            <a:r>
              <a:rPr lang="sv-SE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v-SE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oluşabilir</a:t>
            </a:r>
            <a:r>
              <a:rPr lang="sv-SE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tr-T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sz="1800" dirty="0">
                <a:solidFill>
                  <a:srgbClr val="C00000"/>
                </a:solidFill>
              </a:rPr>
              <a:t>                  Bütçe: 120.000 – 250.000 - 400.000 €</a:t>
            </a:r>
          </a:p>
          <a:p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!!! Bir kurum bir başvuru döneminde en fazla 10 projede yer alabilir.</a:t>
            </a:r>
          </a:p>
        </p:txBody>
      </p:sp>
      <p:pic>
        <p:nvPicPr>
          <p:cNvPr id="10" name="Picture 1" descr="media/image1.png">
            <a:extLst>
              <a:ext uri="{FF2B5EF4-FFF2-40B4-BE49-F238E27FC236}">
                <a16:creationId xmlns:a16="http://schemas.microsoft.com/office/drawing/2014/main" id="{F3BFDB04-1E0A-474F-D6EA-1189823D2AA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Picture 2" descr="Erasmus">
            <a:extLst>
              <a:ext uri="{FF2B5EF4-FFF2-40B4-BE49-F238E27FC236}">
                <a16:creationId xmlns:a16="http://schemas.microsoft.com/office/drawing/2014/main" id="{2082FA2C-B4B1-2181-C48C-1D85AD68C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Ulusal Ajans">
            <a:extLst>
              <a:ext uri="{FF2B5EF4-FFF2-40B4-BE49-F238E27FC236}">
                <a16:creationId xmlns:a16="http://schemas.microsoft.com/office/drawing/2014/main" id="{9E5090A5-3D97-1E9F-03F0-7A525915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6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7571" y="-53498"/>
            <a:ext cx="6796454" cy="132080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tr-TR" sz="3600" b="1" dirty="0">
                <a:solidFill>
                  <a:srgbClr val="002060"/>
                </a:solidFill>
              </a:rPr>
            </a:br>
            <a:r>
              <a:rPr lang="tr-TR" sz="3600" b="1" dirty="0">
                <a:solidFill>
                  <a:srgbClr val="002060"/>
                </a:solidFill>
              </a:rPr>
              <a:t>  </a:t>
            </a:r>
            <a:r>
              <a:rPr lang="tr-TR" b="1" dirty="0">
                <a:solidFill>
                  <a:srgbClr val="002060"/>
                </a:solidFill>
              </a:rPr>
              <a:t>DEĞERLENDİRME KRİTERLERİ</a:t>
            </a:r>
            <a:br>
              <a:rPr lang="tr-TR" dirty="0"/>
            </a:br>
            <a:r>
              <a:rPr lang="tr-TR" sz="3600" b="1" dirty="0">
                <a:solidFill>
                  <a:srgbClr val="002060"/>
                </a:solidFill>
              </a:rPr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1" y="1320800"/>
            <a:ext cx="6679224" cy="1189279"/>
          </a:xfrm>
        </p:spPr>
        <p:txBody>
          <a:bodyPr>
            <a:noAutofit/>
          </a:bodyPr>
          <a:lstStyle/>
          <a:p>
            <a:r>
              <a:rPr lang="tr-TR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Uygunluk(</a:t>
            </a:r>
            <a:r>
              <a:rPr lang="tr-TR" sz="1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ilgililik</a:t>
            </a:r>
            <a:r>
              <a:rPr lang="tr-TR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Puan, katılımcı kurumların profili, tecrübesi, aktiviteleri, hedef kitlesi, başvurunun programın hedeflerine uygunluğu.</a:t>
            </a:r>
          </a:p>
          <a:p>
            <a:endParaRPr lang="tr-TR" sz="1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 Tasarım ve Uygulama Kalitesi: </a:t>
            </a:r>
            <a:r>
              <a: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Puan, kurumların ihtiyaçlarını karşılaması, faaliyetlerin net planlaması.</a:t>
            </a:r>
          </a:p>
          <a:p>
            <a:endParaRPr lang="tr-TR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İşbirliğinin ve Ortaklığın Kalitesi</a:t>
            </a:r>
            <a:r>
              <a:rPr lang="fi-FI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puan, ortak kurumların profili, geçmiş deneyimi, </a:t>
            </a:r>
            <a:r>
              <a:rPr lang="tr-TR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tecrübesinden hiç yararlanmamış yada az tecrübeye sahip kurumların yer alması vb.</a:t>
            </a:r>
          </a:p>
          <a:p>
            <a:endParaRPr lang="tr-TR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Takip Faaliyetleri (İzleme- Değerlendirme Faaliyetlerinin Kalitesi: </a:t>
            </a:r>
            <a:r>
              <a: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tr-T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Puan, faaliyetlerin sonuçlarının kurumun günlük faaliyetlerine ilişkilendirilmesi, sonuçların doğru değerlendirilmesi  ve yaygınlaştırılması vb.</a:t>
            </a:r>
          </a:p>
          <a:p>
            <a:pPr marL="0" indent="0">
              <a:buNone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 descr="media/image1.png">
            <a:extLst>
              <a:ext uri="{FF2B5EF4-FFF2-40B4-BE49-F238E27FC236}">
                <a16:creationId xmlns:a16="http://schemas.microsoft.com/office/drawing/2014/main" id="{74F5BD5D-706A-C843-47F2-143172A3C4F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Picture 2" descr="Erasmus">
            <a:extLst>
              <a:ext uri="{FF2B5EF4-FFF2-40B4-BE49-F238E27FC236}">
                <a16:creationId xmlns:a16="http://schemas.microsoft.com/office/drawing/2014/main" id="{84B8A4A0-7FB3-B387-EC97-F0428F27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Ulusal Ajans">
            <a:extLst>
              <a:ext uri="{FF2B5EF4-FFF2-40B4-BE49-F238E27FC236}">
                <a16:creationId xmlns:a16="http://schemas.microsoft.com/office/drawing/2014/main" id="{688D8B14-9051-E87D-475F-B7D4266E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1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5491" y="-226901"/>
            <a:ext cx="6646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BAŞVURU NEREDEN YAPILIR?</a:t>
            </a:r>
          </a:p>
          <a:p>
            <a:pPr lvl="0"/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DAA226F-4275-A122-0DE0-02399F468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" y="857905"/>
            <a:ext cx="9131397" cy="6000095"/>
          </a:xfrm>
          <a:prstGeom prst="rect">
            <a:avLst/>
          </a:prstGeom>
        </p:spPr>
      </p:pic>
      <p:pic>
        <p:nvPicPr>
          <p:cNvPr id="7" name="Picture 1" descr="media/image1.png">
            <a:extLst>
              <a:ext uri="{FF2B5EF4-FFF2-40B4-BE49-F238E27FC236}">
                <a16:creationId xmlns:a16="http://schemas.microsoft.com/office/drawing/2014/main" id="{0F37AC80-88AA-132E-956B-A591813EA6E1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3450" y="109430"/>
            <a:ext cx="6646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BAŞVURU TARİHLERİ</a:t>
            </a:r>
          </a:p>
          <a:p>
            <a:pPr lvl="0"/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C316C1E-8745-7E04-533C-625C743D99F7}"/>
              </a:ext>
            </a:extLst>
          </p:cNvPr>
          <p:cNvSpPr txBox="1"/>
          <p:nvPr/>
        </p:nvSpPr>
        <p:spPr>
          <a:xfrm>
            <a:off x="2238704" y="2788437"/>
            <a:ext cx="259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5 Mart 2024</a:t>
            </a:r>
          </a:p>
          <a:p>
            <a:r>
              <a:rPr lang="tr-TR" b="1" dirty="0">
                <a:solidFill>
                  <a:srgbClr val="C00000"/>
                </a:solidFill>
              </a:rPr>
              <a:t> </a:t>
            </a:r>
          </a:p>
          <a:p>
            <a:r>
              <a:rPr lang="tr-TR" b="1" dirty="0">
                <a:solidFill>
                  <a:srgbClr val="C00000"/>
                </a:solidFill>
              </a:rPr>
              <a:t>Brüksel saati ile 12.00</a:t>
            </a:r>
          </a:p>
        </p:txBody>
      </p:sp>
      <p:pic>
        <p:nvPicPr>
          <p:cNvPr id="4" name="Picture 1" descr="media/image1.png">
            <a:extLst>
              <a:ext uri="{FF2B5EF4-FFF2-40B4-BE49-F238E27FC236}">
                <a16:creationId xmlns:a16="http://schemas.microsoft.com/office/drawing/2014/main" id="{462483B6-D0E2-CF24-C3C4-1231EA056B3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2" descr="Erasmus">
            <a:extLst>
              <a:ext uri="{FF2B5EF4-FFF2-40B4-BE49-F238E27FC236}">
                <a16:creationId xmlns:a16="http://schemas.microsoft.com/office/drawing/2014/main" id="{D2202B6F-3779-6030-AC67-1599618B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lusal Ajans">
            <a:extLst>
              <a:ext uri="{FF2B5EF4-FFF2-40B4-BE49-F238E27FC236}">
                <a16:creationId xmlns:a16="http://schemas.microsoft.com/office/drawing/2014/main" id="{039DFEDF-B58E-F9C9-6F5B-F3A7BCBF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0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3450" y="109430"/>
            <a:ext cx="6646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FAYDALI LİNKLER</a:t>
            </a:r>
          </a:p>
          <a:p>
            <a:pPr lvl="0"/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C316C1E-8745-7E04-533C-625C743D99F7}"/>
              </a:ext>
            </a:extLst>
          </p:cNvPr>
          <p:cNvSpPr txBox="1"/>
          <p:nvPr/>
        </p:nvSpPr>
        <p:spPr>
          <a:xfrm>
            <a:off x="304800" y="1342752"/>
            <a:ext cx="71785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6"/>
                </a:solidFill>
              </a:rPr>
              <a:t>TÜRKİYE ULUSAL AJANSI: </a:t>
            </a:r>
            <a:r>
              <a:rPr lang="tr-TR" dirty="0" err="1">
                <a:solidFill>
                  <a:srgbClr val="002060"/>
                </a:solidFill>
              </a:rPr>
              <a:t>ua.gov.tr</a:t>
            </a:r>
            <a:endParaRPr lang="tr-TR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chemeClr val="accent6"/>
                </a:solidFill>
              </a:rPr>
              <a:t>-</a:t>
            </a:r>
            <a:r>
              <a:rPr lang="tr-TR" b="1" dirty="0">
                <a:solidFill>
                  <a:schemeClr val="accent6"/>
                </a:solidFill>
              </a:rPr>
              <a:t>BAŞVURU FORMLARI</a:t>
            </a:r>
            <a:r>
              <a:rPr lang="tr-TR" dirty="0">
                <a:solidFill>
                  <a:schemeClr val="accent6"/>
                </a:solidFill>
              </a:rPr>
              <a:t>: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https://webgate.ec.europa.eu/app-forms/af-ui-opportunities/#/erasmus-plus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>
                <a:solidFill>
                  <a:srgbClr val="C00000"/>
                </a:solidFill>
              </a:rPr>
              <a:t>-PROGRAM REHBERİ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https://erasmus-plus.ec.europa.eu/sites/default/files/2023-11/2024-Erasmus%2BProgramme-Guide_EN.pdf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accent6"/>
                </a:solidFill>
              </a:rPr>
              <a:t>-</a:t>
            </a:r>
            <a:r>
              <a:rPr lang="tr-TR" b="1" dirty="0">
                <a:solidFill>
                  <a:schemeClr val="accent6"/>
                </a:solidFill>
              </a:rPr>
              <a:t>ERASMUS KALİTE STANDARTLARI: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https://ec.europa.eu/programmes/erasmus-plus/resources/documents/erasmus-quality-standards-mobility-projects-vet-adults-schools_en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" descr="media/image1.png">
            <a:extLst>
              <a:ext uri="{FF2B5EF4-FFF2-40B4-BE49-F238E27FC236}">
                <a16:creationId xmlns:a16="http://schemas.microsoft.com/office/drawing/2014/main" id="{C0BA60F5-576C-A344-7569-13FB8812E605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 2" descr="Erasmus">
            <a:extLst>
              <a:ext uri="{FF2B5EF4-FFF2-40B4-BE49-F238E27FC236}">
                <a16:creationId xmlns:a16="http://schemas.microsoft.com/office/drawing/2014/main" id="{1F79D533-2C8E-519A-5519-52CA029C9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5789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lusal Ajans">
            <a:extLst>
              <a:ext uri="{FF2B5EF4-FFF2-40B4-BE49-F238E27FC236}">
                <a16:creationId xmlns:a16="http://schemas.microsoft.com/office/drawing/2014/main" id="{587D7408-191F-F811-0B1B-6A734EB4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3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3450" y="109430"/>
            <a:ext cx="6646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FAYDALI LİNKLER</a:t>
            </a:r>
          </a:p>
          <a:p>
            <a:pPr lvl="0"/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C316C1E-8745-7E04-533C-625C743D99F7}"/>
              </a:ext>
            </a:extLst>
          </p:cNvPr>
          <p:cNvSpPr txBox="1"/>
          <p:nvPr/>
        </p:nvSpPr>
        <p:spPr>
          <a:xfrm>
            <a:off x="304800" y="1342752"/>
            <a:ext cx="705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C00000"/>
                </a:solidFill>
              </a:rPr>
              <a:t>-</a:t>
            </a:r>
            <a:r>
              <a:rPr lang="tr-TR" b="1" dirty="0">
                <a:solidFill>
                  <a:srgbClr val="C00000"/>
                </a:solidFill>
              </a:rPr>
              <a:t>Mesafe Hesaplayıcı:</a:t>
            </a:r>
          </a:p>
          <a:p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</a:rPr>
              <a:t>ec.europa.eu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</a:rPr>
              <a:t>programmes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</a:rPr>
              <a:t>erasmus-plus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</a:rPr>
              <a:t>resources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</a:rPr>
              <a:t>distance-calculator_en</a:t>
            </a:r>
            <a:endParaRPr lang="tr-TR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tr-TR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1800" b="1" dirty="0">
                <a:solidFill>
                  <a:srgbClr val="C00000"/>
                </a:solidFill>
              </a:rPr>
              <a:t>-</a:t>
            </a:r>
            <a:r>
              <a:rPr lang="tr-TR" sz="1800" b="1" dirty="0" err="1">
                <a:solidFill>
                  <a:srgbClr val="C00000"/>
                </a:solidFill>
              </a:rPr>
              <a:t>Erasmus</a:t>
            </a:r>
            <a:r>
              <a:rPr lang="tr-TR" sz="1800" b="1" dirty="0">
                <a:solidFill>
                  <a:srgbClr val="C00000"/>
                </a:solidFill>
              </a:rPr>
              <a:t> Project </a:t>
            </a:r>
            <a:r>
              <a:rPr lang="tr-TR" sz="1800" b="1" dirty="0" err="1">
                <a:solidFill>
                  <a:srgbClr val="C00000"/>
                </a:solidFill>
              </a:rPr>
              <a:t>Results</a:t>
            </a:r>
            <a:r>
              <a:rPr lang="tr-TR" sz="1800" b="1" dirty="0">
                <a:solidFill>
                  <a:srgbClr val="C00000"/>
                </a:solidFill>
              </a:rPr>
              <a:t>: </a:t>
            </a:r>
          </a:p>
          <a:p>
            <a:r>
              <a:rPr lang="tr-TR" dirty="0">
                <a:hlinkClick r:id="rId2"/>
              </a:rPr>
              <a:t>https://ec.europa.eu/programmes/erasmus-plus/projects_en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sz="1800" dirty="0">
              <a:solidFill>
                <a:srgbClr val="002060"/>
              </a:solidFill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r>
              <a:rPr lang="tr-TR" sz="1800" b="1" dirty="0">
                <a:solidFill>
                  <a:srgbClr val="C00000"/>
                </a:solidFill>
              </a:rPr>
              <a:t>ADYÜ OID</a:t>
            </a:r>
            <a:r>
              <a:rPr lang="tr-TR" sz="1800" dirty="0">
                <a:solidFill>
                  <a:srgbClr val="002060"/>
                </a:solidFill>
              </a:rPr>
              <a:t>: E10160950</a:t>
            </a:r>
          </a:p>
          <a:p>
            <a:r>
              <a:rPr lang="tr-TR" dirty="0">
                <a:solidFill>
                  <a:srgbClr val="002060"/>
                </a:solidFill>
              </a:rPr>
              <a:t>(PIF için de koordinatörlük ile iletişime geçebilirsiniz).</a:t>
            </a:r>
            <a:endParaRPr lang="tr-TR" sz="1800" dirty="0">
              <a:solidFill>
                <a:srgbClr val="002060"/>
              </a:solidFill>
            </a:endParaRPr>
          </a:p>
        </p:txBody>
      </p:sp>
      <p:pic>
        <p:nvPicPr>
          <p:cNvPr id="4" name="Picture 1" descr="media/image1.png">
            <a:extLst>
              <a:ext uri="{FF2B5EF4-FFF2-40B4-BE49-F238E27FC236}">
                <a16:creationId xmlns:a16="http://schemas.microsoft.com/office/drawing/2014/main" id="{43111707-539E-AAC7-4A47-313AB843DCE8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2" descr="Erasmus">
            <a:extLst>
              <a:ext uri="{FF2B5EF4-FFF2-40B4-BE49-F238E27FC236}">
                <a16:creationId xmlns:a16="http://schemas.microsoft.com/office/drawing/2014/main" id="{81E51EB6-7DA4-74DE-FA63-B285E046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5789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lusal Ajans">
            <a:extLst>
              <a:ext uri="{FF2B5EF4-FFF2-40B4-BE49-F238E27FC236}">
                <a16:creationId xmlns:a16="http://schemas.microsoft.com/office/drawing/2014/main" id="{5B91BDF8-BA78-A201-059C-D1397431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6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3450" y="109430"/>
            <a:ext cx="6646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İLETİŞİM</a:t>
            </a:r>
          </a:p>
          <a:p>
            <a:pPr lvl="0"/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C316C1E-8745-7E04-533C-625C743D99F7}"/>
              </a:ext>
            </a:extLst>
          </p:cNvPr>
          <p:cNvSpPr txBox="1"/>
          <p:nvPr/>
        </p:nvSpPr>
        <p:spPr>
          <a:xfrm>
            <a:off x="325821" y="1931332"/>
            <a:ext cx="705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err="1">
                <a:solidFill>
                  <a:srgbClr val="FF0000"/>
                </a:solidFill>
              </a:rPr>
              <a:t>erasmusadyu@edu.tr</a:t>
            </a:r>
            <a:endParaRPr lang="tr-TR" sz="1800" dirty="0">
              <a:solidFill>
                <a:srgbClr val="FF0000"/>
              </a:solidFill>
            </a:endParaRPr>
          </a:p>
          <a:p>
            <a:endParaRPr lang="tr-TR" sz="1800" dirty="0">
              <a:solidFill>
                <a:srgbClr val="FF0000"/>
              </a:solidFill>
            </a:endParaRPr>
          </a:p>
          <a:p>
            <a:r>
              <a:rPr lang="tr-TR" sz="1800" dirty="0">
                <a:solidFill>
                  <a:srgbClr val="FF0000"/>
                </a:solidFill>
                <a:hlinkClick r:id="rId2"/>
              </a:rPr>
              <a:t>bilgi@ua.gov.tr</a:t>
            </a:r>
            <a:endParaRPr lang="tr-TR" sz="1800" dirty="0">
              <a:solidFill>
                <a:srgbClr val="FF0000"/>
              </a:solidFill>
            </a:endParaRPr>
          </a:p>
          <a:p>
            <a:endParaRPr lang="tr-TR" sz="1800" dirty="0">
              <a:solidFill>
                <a:srgbClr val="FF0000"/>
              </a:solidFill>
            </a:endParaRPr>
          </a:p>
        </p:txBody>
      </p:sp>
      <p:pic>
        <p:nvPicPr>
          <p:cNvPr id="4" name="Picture 1" descr="media/image1.png">
            <a:extLst>
              <a:ext uri="{FF2B5EF4-FFF2-40B4-BE49-F238E27FC236}">
                <a16:creationId xmlns:a16="http://schemas.microsoft.com/office/drawing/2014/main" id="{486241D7-E1A2-7432-9E26-43502BA04DB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2" descr="Erasmus">
            <a:extLst>
              <a:ext uri="{FF2B5EF4-FFF2-40B4-BE49-F238E27FC236}">
                <a16:creationId xmlns:a16="http://schemas.microsoft.com/office/drawing/2014/main" id="{47B96EF7-783F-A033-7142-C623BC0F1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lusal Ajans">
            <a:extLst>
              <a:ext uri="{FF2B5EF4-FFF2-40B4-BE49-F238E27FC236}">
                <a16:creationId xmlns:a16="http://schemas.microsoft.com/office/drawing/2014/main" id="{2AB14ACB-E415-1859-0011-10E395AB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0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C316C1E-8745-7E04-533C-625C743D99F7}"/>
              </a:ext>
            </a:extLst>
          </p:cNvPr>
          <p:cNvSpPr txBox="1"/>
          <p:nvPr/>
        </p:nvSpPr>
        <p:spPr>
          <a:xfrm>
            <a:off x="409904" y="3429000"/>
            <a:ext cx="705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Katılımlarınız için teşekkürler…</a:t>
            </a:r>
            <a:endParaRPr lang="tr-TR" sz="1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tr-TR" sz="1800" dirty="0">
              <a:solidFill>
                <a:srgbClr val="FF0000"/>
              </a:solidFill>
            </a:endParaRPr>
          </a:p>
        </p:txBody>
      </p:sp>
      <p:pic>
        <p:nvPicPr>
          <p:cNvPr id="4" name="Picture 1" descr="media/image1.png">
            <a:extLst>
              <a:ext uri="{FF2B5EF4-FFF2-40B4-BE49-F238E27FC236}">
                <a16:creationId xmlns:a16="http://schemas.microsoft.com/office/drawing/2014/main" id="{A5732DFA-54D1-AFD6-FCC5-7B9B60B4C95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" name="Picture 2" descr="Erasmus">
            <a:extLst>
              <a:ext uri="{FF2B5EF4-FFF2-40B4-BE49-F238E27FC236}">
                <a16:creationId xmlns:a16="http://schemas.microsoft.com/office/drawing/2014/main" id="{8C5BFB6F-AF00-E745-4F47-CD2B87AE8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8942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lusal Ajans">
            <a:extLst>
              <a:ext uri="{FF2B5EF4-FFF2-40B4-BE49-F238E27FC236}">
                <a16:creationId xmlns:a16="http://schemas.microsoft.com/office/drawing/2014/main" id="{E13C16AC-406F-433B-0F85-D456A356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49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99389" y="2674947"/>
            <a:ext cx="6646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tr-T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SORU-CEVAP</a:t>
            </a:r>
          </a:p>
          <a:p>
            <a:pPr lvl="0"/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rasmus">
            <a:extLst>
              <a:ext uri="{FF2B5EF4-FFF2-40B4-BE49-F238E27FC236}">
                <a16:creationId xmlns:a16="http://schemas.microsoft.com/office/drawing/2014/main" id="{44022385-B781-0757-EC0D-6310B984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08" y="589993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lusal Ajans">
            <a:extLst>
              <a:ext uri="{FF2B5EF4-FFF2-40B4-BE49-F238E27FC236}">
                <a16:creationId xmlns:a16="http://schemas.microsoft.com/office/drawing/2014/main" id="{0B7DCE09-4D3C-C766-6EB9-A576CE83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9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6381" y="437896"/>
            <a:ext cx="6347713" cy="322385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2060"/>
                </a:solidFill>
              </a:rPr>
              <a:t>SUNUMUN İÇERİĞİ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99548CF-C175-8574-2CFA-62D2863CDA17}"/>
              </a:ext>
            </a:extLst>
          </p:cNvPr>
          <p:cNvSpPr txBox="1"/>
          <p:nvPr/>
        </p:nvSpPr>
        <p:spPr>
          <a:xfrm>
            <a:off x="903890" y="1597572"/>
            <a:ext cx="6347713" cy="322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/>
              <a:t>Yeni Dönem </a:t>
            </a:r>
            <a:r>
              <a:rPr lang="tr-TR" dirty="0" err="1"/>
              <a:t>Erasmus</a:t>
            </a:r>
            <a:r>
              <a:rPr lang="tr-TR" dirty="0"/>
              <a:t>+ Programı nedir?</a:t>
            </a:r>
          </a:p>
          <a:p>
            <a:pPr marL="342900" indent="-342900">
              <a:buAutoNum type="arabicPeriod"/>
            </a:pPr>
            <a:r>
              <a:rPr lang="tr-TR" dirty="0"/>
              <a:t>Programın Öncelikleri</a:t>
            </a:r>
          </a:p>
          <a:p>
            <a:pPr marL="342900" indent="-342900">
              <a:buAutoNum type="arabicPeriod"/>
            </a:pPr>
            <a:r>
              <a:rPr lang="tr-TR" dirty="0"/>
              <a:t>Program Ülkeleri</a:t>
            </a:r>
          </a:p>
          <a:p>
            <a:pPr marL="342900" indent="-342900">
              <a:buAutoNum type="arabicPeriod"/>
            </a:pPr>
            <a:r>
              <a:rPr lang="tr-TR" dirty="0"/>
              <a:t>Program Alanları</a:t>
            </a:r>
          </a:p>
          <a:p>
            <a:pPr marL="342900" indent="-342900">
              <a:buAutoNum type="arabicPeriod"/>
            </a:pPr>
            <a:r>
              <a:rPr lang="tr-TR" dirty="0"/>
              <a:t>KA2 Projeleri, Kapsamları ve Türleri</a:t>
            </a:r>
          </a:p>
          <a:p>
            <a:pPr marL="342900" indent="-342900">
              <a:buAutoNum type="arabicPeriod"/>
            </a:pPr>
            <a:r>
              <a:rPr lang="tr-TR" dirty="0"/>
              <a:t>Başvuru Platformu</a:t>
            </a:r>
          </a:p>
          <a:p>
            <a:pPr marL="342900" indent="-342900">
              <a:buAutoNum type="arabicPeriod"/>
            </a:pPr>
            <a:r>
              <a:rPr lang="tr-TR" dirty="0"/>
              <a:t>Son Başvuru Tarihleri</a:t>
            </a:r>
          </a:p>
          <a:p>
            <a:pPr marL="342900" indent="-342900">
              <a:buAutoNum type="arabicPeriod"/>
            </a:pPr>
            <a:r>
              <a:rPr lang="tr-TR" dirty="0"/>
              <a:t>Faydalı Linkler</a:t>
            </a:r>
          </a:p>
          <a:p>
            <a:pPr marL="342900" indent="-342900">
              <a:buAutoNum type="arabicPeriod"/>
            </a:pPr>
            <a:r>
              <a:rPr lang="tr-TR" dirty="0"/>
              <a:t>Soru &amp; Cevap</a:t>
            </a:r>
          </a:p>
          <a:p>
            <a:pPr marL="342900" indent="-342900">
              <a:buAutoNum type="arabicPeriod"/>
            </a:pPr>
            <a:endParaRPr lang="tr-TR" dirty="0"/>
          </a:p>
          <a:p>
            <a:pPr marL="342900" indent="-342900">
              <a:buAutoNum type="arabicPeriod"/>
            </a:pPr>
            <a:endParaRPr lang="tr-TR" dirty="0"/>
          </a:p>
        </p:txBody>
      </p:sp>
      <p:pic>
        <p:nvPicPr>
          <p:cNvPr id="6" name="Picture 1" descr="media/image1.png">
            <a:extLst>
              <a:ext uri="{FF2B5EF4-FFF2-40B4-BE49-F238E27FC236}">
                <a16:creationId xmlns:a16="http://schemas.microsoft.com/office/drawing/2014/main" id="{90A9DA54-ECE7-998D-3A42-2A41A74FEA8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 2" descr="Erasmus">
            <a:extLst>
              <a:ext uri="{FF2B5EF4-FFF2-40B4-BE49-F238E27FC236}">
                <a16:creationId xmlns:a16="http://schemas.microsoft.com/office/drawing/2014/main" id="{CF4E0D48-C088-6AC7-C6CB-7E70A208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5789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lusal Ajans">
            <a:extLst>
              <a:ext uri="{FF2B5EF4-FFF2-40B4-BE49-F238E27FC236}">
                <a16:creationId xmlns:a16="http://schemas.microsoft.com/office/drawing/2014/main" id="{C1065572-0B65-8A66-16B3-D7BFEA044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0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225" y="314862"/>
            <a:ext cx="6959768" cy="1051416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YENİ DÖNEM ERASMUS+ PROGRAMI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3075" y="1518751"/>
            <a:ext cx="762879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>
                <a:latin typeface="Comic "/>
              </a:rPr>
              <a:t>* </a:t>
            </a:r>
            <a:r>
              <a:rPr lang="tr-TR" sz="1600" dirty="0" err="1">
                <a:latin typeface="Comic "/>
              </a:rPr>
              <a:t>Erasmus</a:t>
            </a:r>
            <a:r>
              <a:rPr lang="tr-TR" sz="1600" dirty="0">
                <a:latin typeface="Comic "/>
              </a:rPr>
              <a:t>+ 2021-2027 dönemi, eğitim, öğretim, gençlik ve spor alanlarında yürütülen bir AB programıdır.</a:t>
            </a:r>
          </a:p>
          <a:p>
            <a:pPr marL="0" indent="0">
              <a:buNone/>
            </a:pPr>
            <a:endParaRPr lang="tr-TR" sz="1600" dirty="0">
              <a:latin typeface="Comic "/>
            </a:endParaRPr>
          </a:p>
          <a:p>
            <a:pPr marL="0" indent="0">
              <a:buNone/>
            </a:pPr>
            <a:endParaRPr lang="tr-TR" sz="1600" dirty="0">
              <a:latin typeface="Comic "/>
            </a:endParaRPr>
          </a:p>
          <a:p>
            <a:pPr marL="0" indent="0" algn="ctr">
              <a:buNone/>
            </a:pPr>
            <a:r>
              <a:rPr lang="tr-TR" sz="2800" b="1" dirty="0"/>
              <a:t>   28,4 milyar AVRO </a:t>
            </a:r>
            <a:br>
              <a:rPr lang="tr-TR" sz="2800" dirty="0"/>
            </a:br>
            <a:r>
              <a:rPr lang="tr-TR" sz="2800" dirty="0"/>
              <a:t>      </a:t>
            </a:r>
            <a:r>
              <a:rPr lang="tr-TR" sz="1200" dirty="0">
                <a:solidFill>
                  <a:schemeClr val="tx1"/>
                </a:solidFill>
                <a:sym typeface="Nunito Light"/>
              </a:rPr>
              <a:t>2021-2027 Dönemi</a:t>
            </a:r>
          </a:p>
          <a:p>
            <a:pPr marL="0" indent="0" algn="ctr">
              <a:buNone/>
            </a:pPr>
            <a:endParaRPr lang="tr-TR" sz="1200" kern="0" cap="none" dirty="0">
              <a:ln>
                <a:noFill/>
              </a:ln>
              <a:latin typeface="Nunito Light"/>
              <a:sym typeface="Nunito Light"/>
            </a:endParaRPr>
          </a:p>
          <a:p>
            <a:pPr marL="0" indent="0" algn="ctr">
              <a:buNone/>
            </a:pPr>
            <a:r>
              <a:rPr lang="tr-TR" sz="1600" b="1" dirty="0">
                <a:solidFill>
                  <a:schemeClr val="tx1"/>
                </a:solidFill>
              </a:rPr>
              <a:t>14,774 milyar AVRO </a:t>
            </a:r>
          </a:p>
          <a:p>
            <a:pPr marL="0" indent="0" algn="ctr">
              <a:buNone/>
            </a:pP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tr-TR" sz="1200" dirty="0">
                <a:solidFill>
                  <a:schemeClr val="tx1"/>
                </a:solidFill>
              </a:rPr>
              <a:t>2014-2021 Dönemi </a:t>
            </a:r>
          </a:p>
          <a:p>
            <a:pPr marL="0" indent="0">
              <a:buNone/>
            </a:pPr>
            <a:endParaRPr lang="tr-TR" sz="1600" dirty="0">
              <a:latin typeface="Comic "/>
            </a:endParaRPr>
          </a:p>
          <a:p>
            <a:endParaRPr lang="tr-TR" sz="1600" dirty="0"/>
          </a:p>
        </p:txBody>
      </p:sp>
      <p:pic>
        <p:nvPicPr>
          <p:cNvPr id="5" name="Picture 1" descr="media/image1.png">
            <a:extLst>
              <a:ext uri="{FF2B5EF4-FFF2-40B4-BE49-F238E27FC236}">
                <a16:creationId xmlns:a16="http://schemas.microsoft.com/office/drawing/2014/main" id="{CED4CFCC-9800-22BA-A913-86F14407752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 2" descr="Erasmus">
            <a:extLst>
              <a:ext uri="{FF2B5EF4-FFF2-40B4-BE49-F238E27FC236}">
                <a16:creationId xmlns:a16="http://schemas.microsoft.com/office/drawing/2014/main" id="{55D56849-959B-A0D8-63FA-BAF75FD7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6840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lusal Ajans">
            <a:extLst>
              <a:ext uri="{FF2B5EF4-FFF2-40B4-BE49-F238E27FC236}">
                <a16:creationId xmlns:a16="http://schemas.microsoft.com/office/drawing/2014/main" id="{0E6C484C-37F7-D55C-5DE4-F2EEE8FB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8584" y="354623"/>
            <a:ext cx="6347713" cy="13208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PROGRAMIN ÖNCELİKLERİ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4174AE-F0E5-0550-285E-345BDAB1A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8" y="1905713"/>
            <a:ext cx="2110282" cy="26319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9449C97-8E5F-FC86-6C57-99D894B09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84" y="1905713"/>
            <a:ext cx="1931975" cy="262066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711613B-B5DE-8E2E-F08F-1390CB70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44" y="1905712"/>
            <a:ext cx="1931975" cy="2640641"/>
          </a:xfrm>
          <a:prstGeom prst="rect">
            <a:avLst/>
          </a:prstGeom>
        </p:spPr>
      </p:pic>
      <p:pic>
        <p:nvPicPr>
          <p:cNvPr id="9" name="Picture 1" descr="media/image1.png">
            <a:extLst>
              <a:ext uri="{FF2B5EF4-FFF2-40B4-BE49-F238E27FC236}">
                <a16:creationId xmlns:a16="http://schemas.microsoft.com/office/drawing/2014/main" id="{3C24CB67-259D-FD1C-518D-846DDD55E400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0" name="Picture 2" descr="Erasmus">
            <a:extLst>
              <a:ext uri="{FF2B5EF4-FFF2-40B4-BE49-F238E27FC236}">
                <a16:creationId xmlns:a16="http://schemas.microsoft.com/office/drawing/2014/main" id="{74954748-C4F9-105E-16DD-C7D6DE1E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5789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lusal Ajans">
            <a:extLst>
              <a:ext uri="{FF2B5EF4-FFF2-40B4-BE49-F238E27FC236}">
                <a16:creationId xmlns:a16="http://schemas.microsoft.com/office/drawing/2014/main" id="{37D55AE6-2220-DEC7-4EE3-36BD862A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5921" y="271887"/>
            <a:ext cx="4914193" cy="60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PROGRAM ÜLKELERİ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DD95389-02C0-B69B-053E-A0A0C173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77" y="1571070"/>
            <a:ext cx="2833196" cy="1579001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9C7ADEDB-5CC1-EE57-1D99-FD64F969557F}"/>
              </a:ext>
            </a:extLst>
          </p:cNvPr>
          <p:cNvGrpSpPr/>
          <p:nvPr/>
        </p:nvGrpSpPr>
        <p:grpSpPr>
          <a:xfrm>
            <a:off x="4054506" y="1571070"/>
            <a:ext cx="1369903" cy="1574601"/>
            <a:chOff x="3739565" y="0"/>
            <a:chExt cx="1369903" cy="1574601"/>
          </a:xfrm>
          <a:scene3d>
            <a:camera prst="orthographicFront"/>
            <a:lightRig rig="chilly" dir="t"/>
          </a:scene3d>
        </p:grpSpPr>
        <p:sp>
          <p:nvSpPr>
            <p:cNvPr id="9" name="Altıgen 8">
              <a:extLst>
                <a:ext uri="{FF2B5EF4-FFF2-40B4-BE49-F238E27FC236}">
                  <a16:creationId xmlns:a16="http://schemas.microsoft.com/office/drawing/2014/main" id="{CEA1FB22-67AD-1B78-EDCB-D7883AA0363E}"/>
                </a:ext>
              </a:extLst>
            </p:cNvPr>
            <p:cNvSpPr/>
            <p:nvPr/>
          </p:nvSpPr>
          <p:spPr>
            <a:xfrm rot="5400000">
              <a:off x="3637216" y="102349"/>
              <a:ext cx="1574601" cy="1369903"/>
            </a:xfrm>
            <a:prstGeom prst="hexagon">
              <a:avLst>
                <a:gd name="adj" fmla="val 25000"/>
                <a:gd name="vf" fmla="val 11547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ltıgen 4">
              <a:extLst>
                <a:ext uri="{FF2B5EF4-FFF2-40B4-BE49-F238E27FC236}">
                  <a16:creationId xmlns:a16="http://schemas.microsoft.com/office/drawing/2014/main" id="{96CE28CA-2762-BBF7-94E2-64F1A7DD8DAF}"/>
                </a:ext>
              </a:extLst>
            </p:cNvPr>
            <p:cNvSpPr/>
            <p:nvPr/>
          </p:nvSpPr>
          <p:spPr>
            <a:xfrm>
              <a:off x="3953042" y="245375"/>
              <a:ext cx="942949" cy="10838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/>
                <a:t>Norveç</a:t>
              </a: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id="{8E51A8F6-D71A-2D35-9DB4-9A1C648CE03E}"/>
              </a:ext>
            </a:extLst>
          </p:cNvPr>
          <p:cNvGrpSpPr/>
          <p:nvPr/>
        </p:nvGrpSpPr>
        <p:grpSpPr>
          <a:xfrm>
            <a:off x="5957929" y="1571069"/>
            <a:ext cx="1369903" cy="1574601"/>
            <a:chOff x="4497470" y="1346299"/>
            <a:chExt cx="1369903" cy="1574601"/>
          </a:xfrm>
          <a:scene3d>
            <a:camera prst="orthographicFront"/>
            <a:lightRig rig="chilly" dir="t"/>
          </a:scene3d>
        </p:grpSpPr>
        <p:sp>
          <p:nvSpPr>
            <p:cNvPr id="12" name="Altıgen 11">
              <a:extLst>
                <a:ext uri="{FF2B5EF4-FFF2-40B4-BE49-F238E27FC236}">
                  <a16:creationId xmlns:a16="http://schemas.microsoft.com/office/drawing/2014/main" id="{A867C307-65DA-7B3E-2F54-A91B9FE91FA4}"/>
                </a:ext>
              </a:extLst>
            </p:cNvPr>
            <p:cNvSpPr/>
            <p:nvPr/>
          </p:nvSpPr>
          <p:spPr>
            <a:xfrm rot="5400000">
              <a:off x="4395121" y="1448648"/>
              <a:ext cx="1574601" cy="1369903"/>
            </a:xfrm>
            <a:prstGeom prst="hexagon">
              <a:avLst>
                <a:gd name="adj" fmla="val 25000"/>
                <a:gd name="vf" fmla="val 11547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ltıgen 4">
              <a:extLst>
                <a:ext uri="{FF2B5EF4-FFF2-40B4-BE49-F238E27FC236}">
                  <a16:creationId xmlns:a16="http://schemas.microsoft.com/office/drawing/2014/main" id="{FF942236-B6F8-ACFE-5133-4465752AA74E}"/>
                </a:ext>
              </a:extLst>
            </p:cNvPr>
            <p:cNvSpPr/>
            <p:nvPr/>
          </p:nvSpPr>
          <p:spPr>
            <a:xfrm>
              <a:off x="4710947" y="1591674"/>
              <a:ext cx="942949" cy="10838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/>
                <a:t>İzlanda</a:t>
              </a:r>
              <a:endParaRPr lang="en-US" sz="1600" b="1" kern="1200" dirty="0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70232181-F71A-064D-2916-BE21E7818469}"/>
              </a:ext>
            </a:extLst>
          </p:cNvPr>
          <p:cNvGrpSpPr/>
          <p:nvPr/>
        </p:nvGrpSpPr>
        <p:grpSpPr>
          <a:xfrm>
            <a:off x="1591502" y="3645542"/>
            <a:ext cx="1682378" cy="1325593"/>
            <a:chOff x="3661440" y="2692595"/>
            <a:chExt cx="1682378" cy="1574601"/>
          </a:xfrm>
          <a:scene3d>
            <a:camera prst="orthographicFront"/>
            <a:lightRig rig="chilly" dir="t"/>
          </a:scene3d>
        </p:grpSpPr>
        <p:sp>
          <p:nvSpPr>
            <p:cNvPr id="15" name="Altıgen 14">
              <a:extLst>
                <a:ext uri="{FF2B5EF4-FFF2-40B4-BE49-F238E27FC236}">
                  <a16:creationId xmlns:a16="http://schemas.microsoft.com/office/drawing/2014/main" id="{BC2E5B28-A0A2-B16E-F856-F9715395C2C6}"/>
                </a:ext>
              </a:extLst>
            </p:cNvPr>
            <p:cNvSpPr/>
            <p:nvPr/>
          </p:nvSpPr>
          <p:spPr>
            <a:xfrm rot="5400000">
              <a:off x="3715328" y="2638707"/>
              <a:ext cx="1574601" cy="1682378"/>
            </a:xfrm>
            <a:prstGeom prst="hexagon">
              <a:avLst>
                <a:gd name="adj" fmla="val 25000"/>
                <a:gd name="vf" fmla="val 11547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ltıgen 4">
              <a:extLst>
                <a:ext uri="{FF2B5EF4-FFF2-40B4-BE49-F238E27FC236}">
                  <a16:creationId xmlns:a16="http://schemas.microsoft.com/office/drawing/2014/main" id="{3ED68089-8F29-3CF0-46ED-2EA58016FF51}"/>
                </a:ext>
              </a:extLst>
            </p:cNvPr>
            <p:cNvSpPr/>
            <p:nvPr/>
          </p:nvSpPr>
          <p:spPr>
            <a:xfrm>
              <a:off x="3677907" y="2955029"/>
              <a:ext cx="1665911" cy="10497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/>
                <a:t>Makedonya</a:t>
              </a:r>
              <a:endParaRPr lang="en-US" sz="1600" b="1" kern="1200" dirty="0"/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9F2CE398-1985-7C73-8F2F-6E9FE2D1C21D}"/>
              </a:ext>
            </a:extLst>
          </p:cNvPr>
          <p:cNvGrpSpPr/>
          <p:nvPr/>
        </p:nvGrpSpPr>
        <p:grpSpPr>
          <a:xfrm>
            <a:off x="3849470" y="3840711"/>
            <a:ext cx="1538079" cy="1327822"/>
            <a:chOff x="2020924" y="2692598"/>
            <a:chExt cx="1616445" cy="1574601"/>
          </a:xfrm>
          <a:scene3d>
            <a:camera prst="orthographicFront"/>
            <a:lightRig rig="chilly" dir="t"/>
          </a:scene3d>
        </p:grpSpPr>
        <p:sp>
          <p:nvSpPr>
            <p:cNvPr id="18" name="Altıgen 17">
              <a:extLst>
                <a:ext uri="{FF2B5EF4-FFF2-40B4-BE49-F238E27FC236}">
                  <a16:creationId xmlns:a16="http://schemas.microsoft.com/office/drawing/2014/main" id="{6550AA64-F3B2-EBC6-D965-3DBE8B49B08A}"/>
                </a:ext>
              </a:extLst>
            </p:cNvPr>
            <p:cNvSpPr/>
            <p:nvPr/>
          </p:nvSpPr>
          <p:spPr>
            <a:xfrm rot="5400000">
              <a:off x="2041846" y="2671676"/>
              <a:ext cx="1574601" cy="1616445"/>
            </a:xfrm>
            <a:prstGeom prst="hexagon">
              <a:avLst>
                <a:gd name="adj" fmla="val 25000"/>
                <a:gd name="vf" fmla="val 11547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ltıgen 4">
              <a:extLst>
                <a:ext uri="{FF2B5EF4-FFF2-40B4-BE49-F238E27FC236}">
                  <a16:creationId xmlns:a16="http://schemas.microsoft.com/office/drawing/2014/main" id="{32864187-954C-155A-414A-5018CA80E4A1}"/>
                </a:ext>
              </a:extLst>
            </p:cNvPr>
            <p:cNvSpPr/>
            <p:nvPr/>
          </p:nvSpPr>
          <p:spPr>
            <a:xfrm>
              <a:off x="2234403" y="2937973"/>
              <a:ext cx="1178613" cy="10838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/>
                <a:t>Sırbistan</a:t>
              </a:r>
              <a:endParaRPr lang="en-US" sz="2000" b="1" kern="1200" dirty="0"/>
            </a:p>
          </p:txBody>
        </p:sp>
      </p:grpSp>
      <p:grpSp>
        <p:nvGrpSpPr>
          <p:cNvPr id="20" name="Grup 19">
            <a:extLst>
              <a:ext uri="{FF2B5EF4-FFF2-40B4-BE49-F238E27FC236}">
                <a16:creationId xmlns:a16="http://schemas.microsoft.com/office/drawing/2014/main" id="{3950C77F-A3D9-CF0F-5022-77CA26B6928C}"/>
              </a:ext>
            </a:extLst>
          </p:cNvPr>
          <p:cNvGrpSpPr/>
          <p:nvPr/>
        </p:nvGrpSpPr>
        <p:grpSpPr>
          <a:xfrm>
            <a:off x="5979665" y="3617178"/>
            <a:ext cx="1617801" cy="1574601"/>
            <a:chOff x="2637964" y="1384074"/>
            <a:chExt cx="1617801" cy="1574601"/>
          </a:xfrm>
          <a:scene3d>
            <a:camera prst="orthographicFront"/>
            <a:lightRig rig="chilly" dir="t"/>
          </a:scene3d>
        </p:grpSpPr>
        <p:sp>
          <p:nvSpPr>
            <p:cNvPr id="21" name="Altıgen 20">
              <a:extLst>
                <a:ext uri="{FF2B5EF4-FFF2-40B4-BE49-F238E27FC236}">
                  <a16:creationId xmlns:a16="http://schemas.microsoft.com/office/drawing/2014/main" id="{38A4B09F-0598-0680-990A-A4760338DF09}"/>
                </a:ext>
              </a:extLst>
            </p:cNvPr>
            <p:cNvSpPr/>
            <p:nvPr/>
          </p:nvSpPr>
          <p:spPr>
            <a:xfrm rot="5400000">
              <a:off x="2659564" y="1362474"/>
              <a:ext cx="1574601" cy="1617801"/>
            </a:xfrm>
            <a:prstGeom prst="hexagon">
              <a:avLst>
                <a:gd name="adj" fmla="val 25000"/>
                <a:gd name="vf" fmla="val 11547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ltıgen 4">
              <a:extLst>
                <a:ext uri="{FF2B5EF4-FFF2-40B4-BE49-F238E27FC236}">
                  <a16:creationId xmlns:a16="http://schemas.microsoft.com/office/drawing/2014/main" id="{4979F0BE-5073-3E74-4146-5E46AFD39857}"/>
                </a:ext>
              </a:extLst>
            </p:cNvPr>
            <p:cNvSpPr/>
            <p:nvPr/>
          </p:nvSpPr>
          <p:spPr>
            <a:xfrm>
              <a:off x="2907597" y="1646508"/>
              <a:ext cx="1078534" cy="10497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/>
                <a:t>Türkiye</a:t>
              </a:r>
              <a:endParaRPr lang="en-US" sz="1800" b="1" kern="1200" dirty="0"/>
            </a:p>
          </p:txBody>
        </p:sp>
      </p:grp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13BDC40-0BEA-980E-4006-4D307A0841C1}"/>
              </a:ext>
            </a:extLst>
          </p:cNvPr>
          <p:cNvSpPr txBox="1"/>
          <p:nvPr/>
        </p:nvSpPr>
        <p:spPr>
          <a:xfrm>
            <a:off x="211640" y="1954561"/>
            <a:ext cx="1516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 AB  </a:t>
            </a:r>
          </a:p>
          <a:p>
            <a:pPr lvl="0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Üyesi</a:t>
            </a:r>
            <a:endParaRPr lang="tr-TR" sz="3200" dirty="0"/>
          </a:p>
        </p:txBody>
      </p:sp>
      <p:sp>
        <p:nvSpPr>
          <p:cNvPr id="24" name="Plus 5">
            <a:extLst>
              <a:ext uri="{FF2B5EF4-FFF2-40B4-BE49-F238E27FC236}">
                <a16:creationId xmlns:a16="http://schemas.microsoft.com/office/drawing/2014/main" id="{7BF35E55-D834-38F5-70E8-DE4121737C31}"/>
              </a:ext>
            </a:extLst>
          </p:cNvPr>
          <p:cNvSpPr/>
          <p:nvPr/>
        </p:nvSpPr>
        <p:spPr>
          <a:xfrm>
            <a:off x="1469247" y="2253376"/>
            <a:ext cx="533400" cy="533400"/>
          </a:xfrm>
          <a:prstGeom prst="mathPlus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1" descr="media/image1.png">
            <a:extLst>
              <a:ext uri="{FF2B5EF4-FFF2-40B4-BE49-F238E27FC236}">
                <a16:creationId xmlns:a16="http://schemas.microsoft.com/office/drawing/2014/main" id="{F8DBEA27-FFE8-B523-8C6A-8C2B6741DB27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27" name="Picture 2" descr="Erasmus">
            <a:extLst>
              <a:ext uri="{FF2B5EF4-FFF2-40B4-BE49-F238E27FC236}">
                <a16:creationId xmlns:a16="http://schemas.microsoft.com/office/drawing/2014/main" id="{892EF5E5-53D5-341A-7320-395EE449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Ulusal Ajans">
            <a:extLst>
              <a:ext uri="{FF2B5EF4-FFF2-40B4-BE49-F238E27FC236}">
                <a16:creationId xmlns:a16="http://schemas.microsoft.com/office/drawing/2014/main" id="{2BAE2DD4-19AE-3F0D-DA44-C6A8A253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599" y="342899"/>
            <a:ext cx="7491047" cy="978023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PROGRAM ALANLARI</a:t>
            </a:r>
            <a:br>
              <a:rPr lang="tr-TR" sz="1600" dirty="0"/>
            </a:br>
            <a:br>
              <a:rPr lang="tr-TR" sz="1800" b="1" i="1" dirty="0"/>
            </a:br>
            <a:br>
              <a:rPr lang="tr-TR" sz="1800" dirty="0">
                <a:solidFill>
                  <a:schemeClr val="tx1"/>
                </a:solidFill>
              </a:rPr>
            </a:br>
            <a:br>
              <a:rPr lang="tr-TR" sz="1800" dirty="0"/>
            </a:br>
            <a:br>
              <a:rPr lang="tr-TR" sz="1800" dirty="0"/>
            </a:br>
            <a:endParaRPr lang="tr-TR" sz="18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A3953C-5B2F-6FDD-6AA5-E491B910E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52" y="1526140"/>
            <a:ext cx="6347714" cy="38807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latin typeface="Comic "/>
              </a:rPr>
              <a:t> MESLEKİ EĞİTİM (VET)</a:t>
            </a:r>
          </a:p>
          <a:p>
            <a:endParaRPr lang="tr-TR" dirty="0">
              <a:latin typeface="Comic 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latin typeface="Comic "/>
              </a:rPr>
              <a:t>OKUL EĞİTİMİ  (SCH)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>
              <a:latin typeface="Comic 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latin typeface="Comic "/>
              </a:rPr>
              <a:t>YETİŞKİN EĞİTİMİ (ADU)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>
              <a:latin typeface="Comic 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latin typeface="Comic "/>
              </a:rPr>
              <a:t>YÜKSEK ÖĞRETİM (HE)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>
              <a:latin typeface="Comic 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latin typeface="Comic "/>
              </a:rPr>
              <a:t>GENÇLİK (YOU)</a:t>
            </a:r>
          </a:p>
          <a:p>
            <a:endParaRPr lang="tr-TR" dirty="0"/>
          </a:p>
        </p:txBody>
      </p:sp>
      <p:pic>
        <p:nvPicPr>
          <p:cNvPr id="7" name="Picture 1" descr="media/image1.png">
            <a:extLst>
              <a:ext uri="{FF2B5EF4-FFF2-40B4-BE49-F238E27FC236}">
                <a16:creationId xmlns:a16="http://schemas.microsoft.com/office/drawing/2014/main" id="{FCC07BC3-CED7-5459-EF26-6F360E77678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 2" descr="Erasmus">
            <a:extLst>
              <a:ext uri="{FF2B5EF4-FFF2-40B4-BE49-F238E27FC236}">
                <a16:creationId xmlns:a16="http://schemas.microsoft.com/office/drawing/2014/main" id="{B831480D-94F5-8FC9-F553-F2588AAD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6840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lusal Ajans">
            <a:extLst>
              <a:ext uri="{FF2B5EF4-FFF2-40B4-BE49-F238E27FC236}">
                <a16:creationId xmlns:a16="http://schemas.microsoft.com/office/drawing/2014/main" id="{2C8D50DF-D8B2-C74D-792F-AF7878CA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0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7062" y="483577"/>
            <a:ext cx="7051428" cy="1074738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KA2 PROJELERİ VE KAPSAMLARI</a:t>
            </a:r>
            <a:br>
              <a:rPr lang="tr-TR" sz="1600" dirty="0"/>
            </a:br>
            <a:br>
              <a:rPr lang="tr-TR" sz="1800" b="1" i="1" dirty="0"/>
            </a:br>
            <a:br>
              <a:rPr lang="tr-TR" sz="1800" dirty="0"/>
            </a:br>
            <a:br>
              <a:rPr lang="tr-TR" sz="1800" dirty="0">
                <a:solidFill>
                  <a:schemeClr val="tx1"/>
                </a:solidFill>
              </a:rPr>
            </a:br>
            <a:br>
              <a:rPr lang="tr-TR" sz="1800" dirty="0"/>
            </a:br>
            <a:endParaRPr lang="tr-TR" sz="1800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00306D51-B8D8-2679-B344-0F5D59D8C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61" y="1130576"/>
            <a:ext cx="6874869" cy="3851327"/>
          </a:xfrm>
        </p:spPr>
        <p:txBody>
          <a:bodyPr/>
          <a:lstStyle/>
          <a:p>
            <a:endParaRPr lang="tr-TR" sz="1800" dirty="0">
              <a:solidFill>
                <a:schemeClr val="tx1"/>
              </a:solidFill>
              <a:latin typeface="Comic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Comic "/>
              </a:rPr>
              <a:t>Avrupa düzeyinde tecrübe değişimi,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Comic "/>
              </a:rPr>
              <a:t>Akran öğrenimi,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Comic "/>
              </a:rPr>
              <a:t>İşbirliğini teşvik eden ortaklık girişimlerinin uygulanması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tx1"/>
                </a:solidFill>
                <a:latin typeface="Comic "/>
              </a:rPr>
              <a:t>Yenilikçi uygulamaların değişimini/transferini ve gelişimini desteklemeyi amaçlar.</a:t>
            </a:r>
          </a:p>
          <a:p>
            <a:pPr marL="0" indent="0">
              <a:buNone/>
            </a:pPr>
            <a:endParaRPr lang="tr-TR" sz="1800" dirty="0">
              <a:solidFill>
                <a:schemeClr val="tx1"/>
              </a:solidFill>
              <a:latin typeface="Comic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latin typeface="Comic "/>
            </a:endParaRPr>
          </a:p>
          <a:p>
            <a:pPr marL="0" indent="0">
              <a:buNone/>
            </a:pPr>
            <a:r>
              <a:rPr lang="tr-TR" sz="1800" dirty="0">
                <a:solidFill>
                  <a:srgbClr val="C00000"/>
                </a:solidFill>
                <a:latin typeface="Comic "/>
              </a:rPr>
              <a:t>! Malzeme alımı, inşaat yapımı gibi faaliyetleri desteklemez.</a:t>
            </a:r>
          </a:p>
          <a:p>
            <a:endParaRPr lang="tr-TR" dirty="0"/>
          </a:p>
        </p:txBody>
      </p:sp>
      <p:pic>
        <p:nvPicPr>
          <p:cNvPr id="8" name="Picture 1" descr="media/image1.png">
            <a:extLst>
              <a:ext uri="{FF2B5EF4-FFF2-40B4-BE49-F238E27FC236}">
                <a16:creationId xmlns:a16="http://schemas.microsoft.com/office/drawing/2014/main" id="{B2C8A2FD-A5C9-0107-1148-C9213ED8383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 2" descr="Erasmus">
            <a:extLst>
              <a:ext uri="{FF2B5EF4-FFF2-40B4-BE49-F238E27FC236}">
                <a16:creationId xmlns:a16="http://schemas.microsoft.com/office/drawing/2014/main" id="{CA76F6DD-BF3E-08C2-BAB3-3A70A536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lusal Ajans">
            <a:extLst>
              <a:ext uri="{FF2B5EF4-FFF2-40B4-BE49-F238E27FC236}">
                <a16:creationId xmlns:a16="http://schemas.microsoft.com/office/drawing/2014/main" id="{C0740FE1-BF54-979D-A0AA-AEDA2188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4980" y="626404"/>
            <a:ext cx="664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>
                <a:solidFill>
                  <a:srgbClr val="002060"/>
                </a:solidFill>
              </a:rPr>
              <a:t>KA2 İŞ BİRLİĞİ ORTAKLIKLARI</a:t>
            </a:r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00319E2-C14C-8DEF-71E8-AE1C7738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9" y="1703623"/>
            <a:ext cx="7144303" cy="3656654"/>
          </a:xfrm>
        </p:spPr>
        <p:txBody>
          <a:bodyPr>
            <a:normAutofit lnSpcReduction="10000"/>
          </a:bodyPr>
          <a:lstStyle/>
          <a:p>
            <a:endParaRPr lang="tr-TR" dirty="0">
              <a:solidFill>
                <a:srgbClr val="C00000"/>
              </a:solidFill>
            </a:endParaRPr>
          </a:p>
          <a:p>
            <a:r>
              <a:rPr lang="tr-TR" sz="1800" dirty="0">
                <a:solidFill>
                  <a:schemeClr val="tx1"/>
                </a:solidFill>
              </a:rPr>
              <a:t>Kuruluşların faaliyetlerinin kalitesini ve alaka düzeyini artırmaları, </a:t>
            </a:r>
          </a:p>
          <a:p>
            <a:endParaRPr lang="tr-TR" sz="1800" dirty="0">
              <a:solidFill>
                <a:schemeClr val="tx1"/>
              </a:solidFill>
            </a:endParaRPr>
          </a:p>
          <a:p>
            <a:r>
              <a:rPr lang="tr-TR" sz="1800" dirty="0">
                <a:solidFill>
                  <a:schemeClr val="tx1"/>
                </a:solidFill>
              </a:rPr>
              <a:t>Ortak ağlarını geliştirmeleri ve güçlendirmeleri, </a:t>
            </a:r>
          </a:p>
          <a:p>
            <a:endParaRPr lang="tr-TR" sz="1800" dirty="0">
              <a:solidFill>
                <a:schemeClr val="tx1"/>
              </a:solidFill>
            </a:endParaRPr>
          </a:p>
          <a:p>
            <a:r>
              <a:rPr lang="tr-TR" sz="1800" dirty="0">
                <a:solidFill>
                  <a:schemeClr val="tx1"/>
                </a:solidFill>
              </a:rPr>
              <a:t>Uluslararası düzeyde ortak çalışma kapasitelerini artırmaları,</a:t>
            </a:r>
          </a:p>
          <a:p>
            <a:endParaRPr lang="tr-TR" sz="1800" dirty="0">
              <a:solidFill>
                <a:schemeClr val="tx1"/>
              </a:solidFill>
            </a:endParaRPr>
          </a:p>
          <a:p>
            <a:r>
              <a:rPr lang="tr-TR" sz="1800" dirty="0">
                <a:solidFill>
                  <a:schemeClr val="tx1"/>
                </a:solidFill>
              </a:rPr>
              <a:t>Faaliyetlerinin </a:t>
            </a:r>
            <a:r>
              <a:rPr lang="tr-TR" sz="1800" dirty="0" err="1">
                <a:solidFill>
                  <a:schemeClr val="tx1"/>
                </a:solidFill>
              </a:rPr>
              <a:t>uluslararasılaşmasını</a:t>
            </a:r>
            <a:r>
              <a:rPr lang="tr-TR" sz="1800" dirty="0">
                <a:solidFill>
                  <a:schemeClr val="tx1"/>
                </a:solidFill>
              </a:rPr>
              <a:t> artırmasıyla değişim veya geliştirme yoluyla buna olanak tanımaktır.</a:t>
            </a:r>
          </a:p>
          <a:p>
            <a:endParaRPr lang="tr-TR" dirty="0"/>
          </a:p>
        </p:txBody>
      </p:sp>
      <p:pic>
        <p:nvPicPr>
          <p:cNvPr id="6" name="Picture 1" descr="media/image1.png">
            <a:extLst>
              <a:ext uri="{FF2B5EF4-FFF2-40B4-BE49-F238E27FC236}">
                <a16:creationId xmlns:a16="http://schemas.microsoft.com/office/drawing/2014/main" id="{19702C31-3941-150C-215B-A24019F3DF9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19502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 2" descr="Erasmus">
            <a:extLst>
              <a:ext uri="{FF2B5EF4-FFF2-40B4-BE49-F238E27FC236}">
                <a16:creationId xmlns:a16="http://schemas.microsoft.com/office/drawing/2014/main" id="{0DF2A68B-2740-58C6-022F-C899ADD9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7891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lusal Ajans">
            <a:extLst>
              <a:ext uri="{FF2B5EF4-FFF2-40B4-BE49-F238E27FC236}">
                <a16:creationId xmlns:a16="http://schemas.microsoft.com/office/drawing/2014/main" id="{571B3FD5-3739-AE3F-3F7E-48B378BA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4980" y="626404"/>
            <a:ext cx="664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cap="none" dirty="0">
                <a:ln>
                  <a:noFill/>
                </a:ln>
                <a:solidFill>
                  <a:srgbClr val="002060"/>
                </a:solidFill>
                <a:latin typeface="Calibri"/>
                <a:cs typeface="Arial"/>
              </a:rPr>
              <a:t>KA2 PROJE AMAÇLARI</a:t>
            </a:r>
            <a:endParaRPr lang="tr-T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00319E2-C14C-8DEF-71E8-AE1C7738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80" y="1335761"/>
            <a:ext cx="7060220" cy="3845840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C00000"/>
              </a:solidFill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Calibri"/>
              </a:rPr>
              <a:t>Kurumsal kapasite artışı için farklı ölçekteki kurum kuruluşlar arasında uluslararası işbirliği yapılması;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Calibri"/>
              </a:rPr>
              <a:t>Yerel, bölgesel ve ulusal düzeyde yenilikçi uygulamaların geliştirilmesi, transfer edilmesi ve/veya uygulanması;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endParaRPr lang="tr-TR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prstClr val="black"/>
                </a:solidFill>
                <a:latin typeface="Calibri"/>
              </a:rPr>
              <a:t>Yüksek kaliteli yenilikçi çıktılar üretilmesi.</a:t>
            </a:r>
          </a:p>
          <a:p>
            <a:endParaRPr lang="tr-TR" dirty="0"/>
          </a:p>
        </p:txBody>
      </p:sp>
      <p:pic>
        <p:nvPicPr>
          <p:cNvPr id="3" name="Picture 1" descr="media/image1.png">
            <a:extLst>
              <a:ext uri="{FF2B5EF4-FFF2-40B4-BE49-F238E27FC236}">
                <a16:creationId xmlns:a16="http://schemas.microsoft.com/office/drawing/2014/main" id="{788C85B2-2976-595F-7E5B-2B9B713FDB47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01966" y="0"/>
            <a:ext cx="1213804" cy="12138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4" name="Picture 2" descr="Erasmus">
            <a:extLst>
              <a:ext uri="{FF2B5EF4-FFF2-40B4-BE49-F238E27FC236}">
                <a16:creationId xmlns:a16="http://schemas.microsoft.com/office/drawing/2014/main" id="{8AD4526C-316A-7EC2-5A33-6380F340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8" y="5857897"/>
            <a:ext cx="224155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lusal Ajans">
            <a:extLst>
              <a:ext uri="{FF2B5EF4-FFF2-40B4-BE49-F238E27FC236}">
                <a16:creationId xmlns:a16="http://schemas.microsoft.com/office/drawing/2014/main" id="{0E54A3BE-16FF-1471-744A-47A878C24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0" y="5846736"/>
            <a:ext cx="1634510" cy="10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28090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640</Words>
  <Application>Microsoft Macintosh PowerPoint</Application>
  <PresentationFormat>Ekran Gösterisi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</vt:lpstr>
      <vt:lpstr>Nunito Light</vt:lpstr>
      <vt:lpstr>Times New Roman</vt:lpstr>
      <vt:lpstr>Trebuchet MS</vt:lpstr>
      <vt:lpstr>Wingdings</vt:lpstr>
      <vt:lpstr>Wingdings 3</vt:lpstr>
      <vt:lpstr>Yüzeyler</vt:lpstr>
      <vt:lpstr>PowerPoint Sunusu</vt:lpstr>
      <vt:lpstr>SUNUMUN İÇERİĞİ</vt:lpstr>
      <vt:lpstr>YENİ DÖNEM ERASMUS+ PROGRAMI NEDİR?</vt:lpstr>
      <vt:lpstr>PROGRAMIN ÖNCELİKLERİ</vt:lpstr>
      <vt:lpstr>PowerPoint Sunusu</vt:lpstr>
      <vt:lpstr>PROGRAM ALANLARI     </vt:lpstr>
      <vt:lpstr>KA2 PROJELERİ VE KAPSAMLARI     </vt:lpstr>
      <vt:lpstr>PowerPoint Sunusu</vt:lpstr>
      <vt:lpstr>PowerPoint Sunusu</vt:lpstr>
      <vt:lpstr>PowerPoint Sunusu</vt:lpstr>
      <vt:lpstr>PowerPoint Sunusu</vt:lpstr>
      <vt:lpstr>    DEĞERLENDİRME KRİTERLERİ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Title</vt:lpstr>
      <vt:lpstr>Slide 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Ercan</dc:creator>
  <cp:keywords/>
  <cp:lastModifiedBy>Microsoft Office User</cp:lastModifiedBy>
  <cp:revision>15</cp:revision>
  <dcterms:created xsi:type="dcterms:W3CDTF">2022-12-12T11:04:43Z</dcterms:created>
  <dcterms:modified xsi:type="dcterms:W3CDTF">2023-12-07T08:32:52Z</dcterms:modified>
</cp:coreProperties>
</file>